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88" r:id="rId7"/>
    <p:sldId id="262" r:id="rId8"/>
    <p:sldId id="263" r:id="rId9"/>
    <p:sldId id="278" r:id="rId10"/>
    <p:sldId id="279" r:id="rId11"/>
    <p:sldId id="277" r:id="rId12"/>
    <p:sldId id="289" r:id="rId13"/>
    <p:sldId id="265" r:id="rId14"/>
    <p:sldId id="266" r:id="rId15"/>
    <p:sldId id="290" r:id="rId16"/>
    <p:sldId id="267" r:id="rId17"/>
    <p:sldId id="291" r:id="rId18"/>
    <p:sldId id="280" r:id="rId19"/>
    <p:sldId id="292" r:id="rId20"/>
    <p:sldId id="282" r:id="rId21"/>
    <p:sldId id="293" r:id="rId22"/>
    <p:sldId id="283" r:id="rId23"/>
    <p:sldId id="294" r:id="rId24"/>
    <p:sldId id="281" r:id="rId25"/>
    <p:sldId id="295" r:id="rId26"/>
    <p:sldId id="285" r:id="rId27"/>
    <p:sldId id="296" r:id="rId28"/>
    <p:sldId id="297" r:id="rId29"/>
    <p:sldId id="286" r:id="rId30"/>
    <p:sldId id="284" r:id="rId31"/>
    <p:sldId id="287" r:id="rId32"/>
    <p:sldId id="298" r:id="rId33"/>
  </p:sldIdLst>
  <p:sldSz cx="12192000" cy="6858000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7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8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50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9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14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70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8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24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844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6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4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CAC41-54A4-4524-8CEC-D2E24BD8219A}" type="datetimeFigureOut">
              <a:rPr lang="pl-PL" smtClean="0"/>
              <a:t>18.12.2020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44F51-C07A-4082-89C0-2D99708FA69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470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Napis na granatowym tle, w lewym dolnym rogu widoczny herb Tomaszowa (panna w czerwonej sukience na niedziewiedziu z czarnym futrem) oraz logo miasta" title="Projekt Budżetu Miasta Tomaszowa Mazowieckiego na 2021 ro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5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apisy granatowo-pomarańczowe  z informacjami o oświacie" title="Grafika z lewej strony szara grafika i z prawej zdjęcie żłobk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 descr="REMONTY W PLACÓWKACH OŚWIATOWYCH - 120.000,00 ZŁ&#10;DOWOŻENIE UCZNIÓW - 104.000,00 ZŁ&#10;POMOC MATERIALNA DLA UCZNIÓW O CHARAKTERZE &#10;MOTYWACYJNYM - 40.500,00 ZŁ&#10;" title="OŚWIATA I WYCHOWANIE, ŚWIETLICE ORAZ WCZESNE WSPOMAGANIE ROZWOJU DZIECKA "/>
          <p:cNvSpPr txBox="1"/>
          <p:nvPr/>
        </p:nvSpPr>
        <p:spPr>
          <a:xfrm>
            <a:off x="299258" y="1084465"/>
            <a:ext cx="720844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OŚWIATA I WYCHOWANIE, </a:t>
            </a:r>
            <a:r>
              <a:rPr lang="pl-PL" sz="2400" b="1" dirty="0">
                <a:solidFill>
                  <a:schemeClr val="accent2"/>
                </a:solidFill>
              </a:rPr>
              <a:t>ŚWIETLICE ORAZ WCZESNE WSPOMAGANIE ROZWOJU DZIECKA </a:t>
            </a:r>
          </a:p>
          <a:p>
            <a:endParaRPr lang="pl-PL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REMONTY W PLACÓWKACH OŚWIATOWYCH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120.000,00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DOWOŻENIE UCZNIÓW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104.000,00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POMOC MATERIALNA DLA UCZNIÓW O CHARAKTERZE </a:t>
            </a:r>
            <a:b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MOTYWACYJNYM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40.500,00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pl-PL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pl-PL" sz="2400" b="1" dirty="0">
              <a:solidFill>
                <a:schemeClr val="accent2"/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3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 descr="Informacja o finansowaniu pomocy społecznej i rodziny" title="Granatowo-żółte tł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ole tekstowe 9" descr="113.410.777,84 ZŁ&#10; (CO STANOWI 36,89% WYDATKÓW BIEŻĄCYCH)&#10;" title="POMOC SPOŁECZNA I RODZINA "/>
          <p:cNvSpPr txBox="1"/>
          <p:nvPr/>
        </p:nvSpPr>
        <p:spPr>
          <a:xfrm>
            <a:off x="4066674" y="2444114"/>
            <a:ext cx="40784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POMOC SPOŁECZNA I RODZINA </a:t>
            </a:r>
          </a:p>
          <a:p>
            <a:pPr algn="ctr"/>
            <a:r>
              <a:rPr lang="pl-PL" sz="4000" b="1" dirty="0">
                <a:solidFill>
                  <a:schemeClr val="bg1"/>
                </a:solidFill>
              </a:rPr>
              <a:t>113.410.777,84 ZŁ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 (CO STANOWI 36,89% WYDATKÓW BIEŻĄCYCH)</a:t>
            </a:r>
          </a:p>
        </p:txBody>
      </p:sp>
    </p:spTree>
    <p:extLst>
      <p:ext uri="{BB962C8B-B14F-4D97-AF65-F5344CB8AC3E}">
        <p14:creationId xmlns:p14="http://schemas.microsoft.com/office/powerpoint/2010/main" val="32364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Informacje o finansowaniu pomocy społecznej" title="Grafika: z lewej storny szare tło, z prawej zdjęcie rą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 descr="DOCHODY DOTYCZĄCE POMOCY SPOŁECZNEJ - 97.536.417,00 ZŁ W TYM:&#10;DOTACJE Z BUDŻETU PAŃSTWA - 93.239.408,00 ZŁ &#10;TOMASZOWSKIE CENTRUM USŁUG SPOŁECZNYCH II -  2.910.000,00 ZŁ&#10;POZOSTAŁE DOCHODY - 1.387.009,00 ZŁ&#10;CO POZWOLI NA POKRYCIE  86,00% WYDATKÓW NA POMOC SPOŁECZNĄ&#10;RÓŻNICĘ W WYSOKOŚCI 15.874.360,84 ZŁ POKRYJEMY Z DOCHODÓW WŁASNYCH MIASTA&#10;" title="POMOC SPOŁECZNA I RODZINA "/>
          <p:cNvSpPr txBox="1"/>
          <p:nvPr/>
        </p:nvSpPr>
        <p:spPr>
          <a:xfrm>
            <a:off x="299258" y="1111098"/>
            <a:ext cx="7922029" cy="5161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3000"/>
              </a:lnSpc>
              <a:spcAft>
                <a:spcPts val="800"/>
              </a:spcAft>
            </a:pP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POMOC SPOŁECZNA </a:t>
            </a:r>
            <a:r>
              <a:rPr lang="pl-PL" sz="2400" b="1" dirty="0">
                <a:solidFill>
                  <a:schemeClr val="accent2"/>
                </a:solidFill>
              </a:rPr>
              <a:t>I RODZINA </a:t>
            </a:r>
          </a:p>
          <a:p>
            <a:pPr>
              <a:spcBef>
                <a:spcPts val="400"/>
              </a:spcBef>
              <a:spcAft>
                <a:spcPts val="1800"/>
              </a:spcAft>
            </a:pPr>
            <a:endParaRPr lang="pl-PL" sz="20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400"/>
              </a:spcBef>
              <a:spcAft>
                <a:spcPts val="18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DOCHODY DOTYCZĄCE POMOCY SPOŁECZNEJ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97.536.417,00 ZŁ </a:t>
            </a: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 TYM:</a:t>
            </a:r>
            <a:endParaRPr lang="pl-PL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6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DOTACJE Z BUDŻETU PAŃSTWA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93.239.408,00 ZŁ 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6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TOMASZOWSKIE CENTRUM USŁUG SPOŁECZNYCH II - 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2.910.000,00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6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POZOSTAŁE DOCHODY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1.387.009,00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6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 POZWOLI NA POKRYCIE 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86,00% </a:t>
            </a: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WYDATKÓW NA POMOC SPOŁECZNĄ</a:t>
            </a:r>
            <a:endParaRPr lang="pl-PL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16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RÓŻNICĘ W WYSOKOŚCI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15.874.360,84 ZŁ</a:t>
            </a:r>
            <a:r>
              <a:rPr lang="pl-PL" sz="2000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POKRYJEMY Z DOCHODÓW WŁASNYCH MIASTA</a:t>
            </a:r>
            <a:endParaRPr lang="pl-PL" sz="2400" b="1" dirty="0">
              <a:solidFill>
                <a:schemeClr val="accent2"/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3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Na szarym tle ciąg dalszy informacji o pomocy społecznej" title="Pomoc społeczna i rodzin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 title="POMOC SPOŁECZNA I RODZINA"/>
          <p:cNvSpPr txBox="1"/>
          <p:nvPr/>
        </p:nvSpPr>
        <p:spPr>
          <a:xfrm>
            <a:off x="325891" y="1100098"/>
            <a:ext cx="56056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POMOC SPOŁECZNA </a:t>
            </a:r>
            <a:r>
              <a:rPr lang="pl-PL" sz="2400" b="1" dirty="0">
                <a:solidFill>
                  <a:schemeClr val="accent2"/>
                </a:solidFill>
              </a:rPr>
              <a:t>I RODZINA</a:t>
            </a:r>
          </a:p>
          <a:p>
            <a:endParaRPr lang="pl-PL" sz="1400" b="1" dirty="0">
              <a:solidFill>
                <a:schemeClr val="accent2"/>
              </a:solidFill>
            </a:endParaRPr>
          </a:p>
        </p:txBody>
      </p:sp>
      <p:sp>
        <p:nvSpPr>
          <p:cNvPr id="8" name="pole tekstowe 7" descr="DODATKI MIESZKANIOWE - 2.250.020,00 ZŁ&#10;DOŻYWIANIE DZIECI I DOROSŁYCH - 1.330.059,00 ZŁ&#10;RODZINY ZASTĘPCZE - 970.900,00 ZŁ&#10;WSPIERANIE RODZINY - 2.198.590,00 ZŁ&#10;USŁUGI OPIEKUŃCZE - 449.850,00 ZŁ&#10;TOMASZOWSKIE CENTRUM USŁUG &#10;SPOŁECZNYCH II,  I -  2.735.554,90 ZŁ&#10;" title="Informacje o pomocy społecznej"/>
          <p:cNvSpPr txBox="1"/>
          <p:nvPr/>
        </p:nvSpPr>
        <p:spPr>
          <a:xfrm>
            <a:off x="6140118" y="2262533"/>
            <a:ext cx="5605677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DODATKI MIESZKANIOWE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- 2.250.020,00 ZŁ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DOŻYWIANIE DZIECI I DOROSŁYCH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1.330.059,00 ZŁ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RODZINY ZASTĘPCZE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970.900,00 ZŁ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WSPIERANIE RODZINY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2.198.590,00 ZŁ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USŁUGI OPIEKUŃCZE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449.850,00 ZŁ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TOMASZOWSKIE CENTRUM USŁUG </a:t>
            </a:r>
            <a:b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SPOŁECZNYCH II,  I - 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2.735.554,90 ZŁ</a:t>
            </a:r>
          </a:p>
          <a:p>
            <a:pPr marL="342900" lvl="0" indent="-342900">
              <a:lnSpc>
                <a:spcPct val="103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pole tekstowe 8" descr="PROGRAM „RODZINA 500+” - 59.500.652,00 ZŁ&#10;ŚWIADCZENIA RODZINNE I FUNDUSZ ALIMENTACYJNY - 24.239.177,94 ZŁ&#10;ZASIŁKI I POMOC W NATURZE &#10;ORAZ SKŁADKI ZUS - 8.132.360,00 ZŁ &#10;(W TYM DPS 6.200.000,00 ZŁ)&#10;WYDATKI NA FUNKCJONOWANIE MOPS&#10;- 4.403.412,00 ZŁ &#10;ZASIŁKI STAŁE - 4.074.191,00 ZŁ&#10;" title="Informacje o pomocy społczenej "/>
          <p:cNvSpPr txBox="1"/>
          <p:nvPr/>
        </p:nvSpPr>
        <p:spPr>
          <a:xfrm>
            <a:off x="589550" y="2258517"/>
            <a:ext cx="5605677" cy="334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PROGRAM „RODZINA 500+”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59.500.652,00 ZŁ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ŚWIADCZENIA RODZINNE I FUNDUSZ ALIMENTACYJNY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24.239.177,94 ZŁ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ZASIŁKI I POMOC W NATURZE </a:t>
            </a:r>
            <a:b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ORAZ SKŁADKI ZUS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8.132.360,00 ZŁ </a:t>
            </a: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(W TYM DPS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6.200.000,00 ZŁ</a:t>
            </a: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WYDATKI NA FUNKCJONOWANIE MOPS</a:t>
            </a:r>
            <a:b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4.403.412,00 ZŁ </a:t>
            </a:r>
          </a:p>
          <a:p>
            <a:pPr lvl="0"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ZASIŁKI STAŁE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4.074.191,00 ZŁ</a:t>
            </a:r>
          </a:p>
        </p:txBody>
      </p:sp>
      <p:sp>
        <p:nvSpPr>
          <p:cNvPr id="10" name="pole tekstowe 9" descr="Czarne napisy&#10;" title="W RAMACH POMOCY SPOŁECZNEJ SFINANSUJEMY M.IN."/>
          <p:cNvSpPr txBox="1"/>
          <p:nvPr/>
        </p:nvSpPr>
        <p:spPr>
          <a:xfrm>
            <a:off x="370003" y="1721733"/>
            <a:ext cx="11279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 RAMACH POMOCY SPOŁECZNEJ SFINANSUJEMY M.IN.</a:t>
            </a:r>
          </a:p>
        </p:txBody>
      </p:sp>
    </p:spTree>
    <p:extLst>
      <p:ext uri="{BB962C8B-B14F-4D97-AF65-F5344CB8AC3E}">
        <p14:creationId xmlns:p14="http://schemas.microsoft.com/office/powerpoint/2010/main" val="209516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Informacje o transporcie i łączności" title="Grafika niebiesko- żółt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 descr="14.076.701,00 ZŁ&#10;(CO STANOWI 4,93% W WYDATKACH BIEŻĄCYCH)&#10;" title="TRANSPORT I ŁĄCZNOŚĆ"/>
          <p:cNvSpPr txBox="1"/>
          <p:nvPr/>
        </p:nvSpPr>
        <p:spPr>
          <a:xfrm>
            <a:off x="4046913" y="2444114"/>
            <a:ext cx="40981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TRANSPORT I ŁĄCZNOŚĆ</a:t>
            </a:r>
          </a:p>
          <a:p>
            <a:pPr algn="ctr"/>
            <a:r>
              <a:rPr lang="pl-PL" sz="4200" b="1" dirty="0">
                <a:solidFill>
                  <a:schemeClr val="bg1"/>
                </a:solidFill>
              </a:rPr>
              <a:t>14.076.701,00 ZŁ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(CO STANOWI 4,93% W WYDATKACH BIEŻĄCYCH)</a:t>
            </a:r>
          </a:p>
          <a:p>
            <a:pPr algn="ctr"/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 lewej strony szare tło, z prawej 4 zdjęcia (dwa Tomaszów z lotu ptaka, autobus hunrydowy i informacja pasażerka - zdjęcia w żółto-niebieksich odcieniach" title="Informacje o transporcie i łączności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6" name="pole tekstowe 5" descr="NIebiesko-pomarańczowe napisy" title="TRANSPORT I ŁĄCZNOŚĆ"/>
          <p:cNvSpPr txBox="1"/>
          <p:nvPr/>
        </p:nvSpPr>
        <p:spPr>
          <a:xfrm>
            <a:off x="299258" y="1111098"/>
            <a:ext cx="792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TRANSPORT </a:t>
            </a:r>
            <a:r>
              <a:rPr lang="pl-PL" sz="2400" b="1" dirty="0">
                <a:solidFill>
                  <a:schemeClr val="accent2"/>
                </a:solidFill>
              </a:rPr>
              <a:t>I ŁĄCZNOŚĆ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3" y="2313506"/>
            <a:ext cx="1284488" cy="1017896"/>
          </a:xfrm>
          <a:prstGeom prst="rect">
            <a:avLst/>
          </a:prstGeom>
        </p:spPr>
      </p:pic>
      <p:sp>
        <p:nvSpPr>
          <p:cNvPr id="8" name="pole tekstowe 7" descr="DOTACJA DO POZYSKANIA NA PODSTAWIE &#10;POROZUMIEŃ WYNOSI &#10;2.900.000,00 ZŁ&#10;" title="Transport i łączność"/>
          <p:cNvSpPr txBox="1"/>
          <p:nvPr/>
        </p:nvSpPr>
        <p:spPr>
          <a:xfrm>
            <a:off x="1961805" y="2424183"/>
            <a:ext cx="45221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DOTACJA DO POZYSKANIA NA PODSTAWIE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POROZUMIEŃ WYNOSI 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2.900.000,00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45" y="4344580"/>
            <a:ext cx="1284488" cy="1017896"/>
          </a:xfrm>
          <a:prstGeom prst="rect">
            <a:avLst/>
          </a:prstGeom>
        </p:spPr>
      </p:pic>
      <p:sp>
        <p:nvSpPr>
          <p:cNvPr id="10" name="pole tekstowe 9" descr="RÓŻNICĘ W WYSOKOŚCI &#10;11.176.701,00 ZŁ &#10;POKRYJEMY Z DOCHODÓW &#10;WŁASNYCH MIASTA&#10;" title="Transport i łączność"/>
          <p:cNvSpPr txBox="1"/>
          <p:nvPr/>
        </p:nvSpPr>
        <p:spPr>
          <a:xfrm>
            <a:off x="1972887" y="4455257"/>
            <a:ext cx="45110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RÓŻNICĘ W WYSOKOŚCI 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11.176.701,00 ZŁ 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POKRYJEMY Z DOCHODÓW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WŁASNYCH MIASTA</a:t>
            </a:r>
            <a:endParaRPr lang="pl-PL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Niebiesko-żółta grafika - w lte zdjęcie oczszczalni z lotu ptaka" title="Gospodarka komunalna i ochrona środowisk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 descr="26.136.834,00 ZŁ&#10;(CO STANOWI 9,15% W WYDATKACH BIEŻĄCYCH)&#10;" title="GOSPODARKA KOMUNALNA I OCHRONA SRODOWISKA"/>
          <p:cNvSpPr txBox="1"/>
          <p:nvPr/>
        </p:nvSpPr>
        <p:spPr>
          <a:xfrm>
            <a:off x="4046913" y="2444114"/>
            <a:ext cx="40981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GOSPODARKA KOMUNALNA </a:t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I OCHRONA SRODOWISKA</a:t>
            </a:r>
          </a:p>
          <a:p>
            <a:pPr algn="ctr"/>
            <a:r>
              <a:rPr lang="pl-PL" sz="4200" b="1" dirty="0">
                <a:solidFill>
                  <a:schemeClr val="bg1"/>
                </a:solidFill>
              </a:rPr>
              <a:t>26.136.834,00 ZŁ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(CO STANOWI 9,15% W WYDATKACH BIEŻĄCYCH)</a:t>
            </a:r>
          </a:p>
          <a:p>
            <a:pPr algn="ctr"/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Grafika: u góry szare tło, na dole granatowe - przebiają zdjęcia oczyszczalni i śmieciarek" title="Informacje o gospodarce komunalnej i ochrona środowisk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1772520"/>
            <a:ext cx="1284488" cy="1017896"/>
          </a:xfrm>
          <a:prstGeom prst="rect">
            <a:avLst/>
          </a:prstGeom>
        </p:spPr>
      </p:pic>
      <p:sp>
        <p:nvSpPr>
          <p:cNvPr id="11" name="pole tekstowe 10" descr="16.886.000,00 ZŁ&#10;" title="GOSPODARKA ODPADAMI "/>
          <p:cNvSpPr txBox="1"/>
          <p:nvPr/>
        </p:nvSpPr>
        <p:spPr>
          <a:xfrm>
            <a:off x="1590138" y="1883197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GOSPODARKA ODPADAMI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16.886.000,00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pole tekstowe 11" descr="Napisy granatowo-pomarańczowe" title="GOSPODARKA KOMUNALNA I OCHRONA SRODOWISKA"/>
          <p:cNvSpPr txBox="1"/>
          <p:nvPr/>
        </p:nvSpPr>
        <p:spPr>
          <a:xfrm>
            <a:off x="299258" y="1111098"/>
            <a:ext cx="10240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GOSPODARKA KOMUNALNA </a:t>
            </a:r>
            <a:r>
              <a:rPr lang="pl-PL" sz="2400" b="1" dirty="0">
                <a:solidFill>
                  <a:schemeClr val="accent2"/>
                </a:solidFill>
              </a:rPr>
              <a:t>I OCHRONA SRODOWISKA</a:t>
            </a:r>
          </a:p>
          <a:p>
            <a:r>
              <a:rPr lang="pl-PL" sz="2000" b="1" dirty="0">
                <a:solidFill>
                  <a:schemeClr val="accent2"/>
                </a:solidFill>
              </a:rPr>
              <a:t>W TYM M.IN.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3166628"/>
            <a:ext cx="1284488" cy="1017896"/>
          </a:xfrm>
          <a:prstGeom prst="rect">
            <a:avLst/>
          </a:prstGeom>
        </p:spPr>
      </p:pic>
      <p:sp>
        <p:nvSpPr>
          <p:cNvPr id="14" name="pole tekstowe 13" descr="761.000,00 ZŁ&#10;" title="OCZYSZCZANIE MIASTA  I UTRZYMANIE ZIELENI "/>
          <p:cNvSpPr txBox="1"/>
          <p:nvPr/>
        </p:nvSpPr>
        <p:spPr>
          <a:xfrm>
            <a:off x="1590138" y="3277305"/>
            <a:ext cx="2693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OCZYSZCZANIE MIASTA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I UTRZYMANIE ZIELENI 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761.000,00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ZŁ</a:t>
            </a: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704" y="1768506"/>
            <a:ext cx="1284488" cy="1017896"/>
          </a:xfrm>
          <a:prstGeom prst="rect">
            <a:avLst/>
          </a:prstGeom>
        </p:spPr>
      </p:pic>
      <p:sp>
        <p:nvSpPr>
          <p:cNvPr id="16" name="pole tekstowe 15" descr="1.092.153,00 ZŁ&#10;" title="SCHRONISKO DLA ZWIERZĄT "/>
          <p:cNvSpPr txBox="1"/>
          <p:nvPr/>
        </p:nvSpPr>
        <p:spPr>
          <a:xfrm>
            <a:off x="5436246" y="1879183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SCHRONISKO DLA ZWIERZĄT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1.092.153,00 ZŁ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694" y="3184224"/>
            <a:ext cx="1284488" cy="1017896"/>
          </a:xfrm>
          <a:prstGeom prst="rect">
            <a:avLst/>
          </a:prstGeom>
        </p:spPr>
      </p:pic>
      <p:sp>
        <p:nvSpPr>
          <p:cNvPr id="18" name="pole tekstowe 17" descr="1.955.000,00 ZŁ&#10;" title="OŚWIETLENIE ULIC, PLACÓW I DRÓG "/>
          <p:cNvSpPr txBox="1"/>
          <p:nvPr/>
        </p:nvSpPr>
        <p:spPr>
          <a:xfrm>
            <a:off x="5432236" y="3294901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OŚWIETLENIE ULIC, PLACÓW I DRÓG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1.955.000,00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175" y="1415579"/>
            <a:ext cx="1284488" cy="1017896"/>
          </a:xfrm>
          <a:prstGeom prst="rect">
            <a:avLst/>
          </a:prstGeom>
        </p:spPr>
      </p:pic>
      <p:sp>
        <p:nvSpPr>
          <p:cNvPr id="20" name="pole tekstowe 19" descr="5.350.681,00 ZŁ &#10;W TYM M.IN.:  ZDiUM &#10;3.996.350,00 ZŁ, TARGOWISKO MIEJSKIE&#10; 806.891,00 ZŁ&#10;" title="POZOSTAŁA DZIAŁALNOŚĆ "/>
          <p:cNvSpPr txBox="1"/>
          <p:nvPr/>
        </p:nvSpPr>
        <p:spPr>
          <a:xfrm>
            <a:off x="9041717" y="1526256"/>
            <a:ext cx="2476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POZOSTAŁA DZIAŁALNOŚĆ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5.350.681,00 ZŁ 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W TYM M.IN.:                                      </a:t>
            </a:r>
            <a:r>
              <a:rPr lang="pl-PL" sz="2000" dirty="0" err="1">
                <a:solidFill>
                  <a:schemeClr val="bg2">
                    <a:lumMod val="10000"/>
                  </a:schemeClr>
                </a:solidFill>
              </a:rPr>
              <a:t>ZDiUM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3.996.350,00 ZŁ, </a:t>
            </a: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TARGOWISKO MIEJSKIE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806.891,00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Granatowo-żółta grafika w tle zdjęcie nocne kamienicy, w której mieści się MCK" title="Kultura i ochrona dziedzictwa narodwe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ole tekstowe 7" descr="5.696.800,00 ZŁ&#10;(CO STANOWI 1,99% W WYDATKACH BIEŻĄCYCH)&#10;" title="KULTURA I OCHRONA DZIEDZICTWA NARODOWEGO"/>
          <p:cNvSpPr txBox="1"/>
          <p:nvPr/>
        </p:nvSpPr>
        <p:spPr>
          <a:xfrm>
            <a:off x="4046913" y="2444114"/>
            <a:ext cx="40981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KULTURA I OCHRONA DZIEDZICTWA NARODOWEGO</a:t>
            </a:r>
          </a:p>
          <a:p>
            <a:pPr algn="ctr"/>
            <a:r>
              <a:rPr lang="pl-PL" sz="4400" b="1" dirty="0">
                <a:solidFill>
                  <a:schemeClr val="bg1"/>
                </a:solidFill>
              </a:rPr>
              <a:t>5.696.800,00 ZŁ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(CO STANOWI 1,99% W WYDATKACH BIEŻĄCYCH)</a:t>
            </a:r>
          </a:p>
          <a:p>
            <a:pPr algn="ctr"/>
            <a:endParaRPr lang="pl-PL" sz="2000" dirty="0">
              <a:solidFill>
                <a:schemeClr val="bg1"/>
              </a:solidFill>
            </a:endParaRPr>
          </a:p>
          <a:p>
            <a:pPr algn="ctr"/>
            <a:endParaRPr lang="pl-P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9258" y="1111098"/>
            <a:ext cx="7922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>
              <a:solidFill>
                <a:schemeClr val="accent2"/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az 6" descr="Grafika: z lewej strony szare tło, z prawej zdjęcie amfiteatru na przystani" title="KULTURA I OCHRONA DZIEDZICTWA NARODOWEG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ole tekstowe 7" descr="Granatowo-pomarańczowe napisy" title="KULTURA I OCHRONA DZIEDZICTWA NARODOWEGO"/>
          <p:cNvSpPr txBox="1"/>
          <p:nvPr/>
        </p:nvSpPr>
        <p:spPr>
          <a:xfrm>
            <a:off x="299258" y="1111098"/>
            <a:ext cx="792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KULTURA I OCHRONA </a:t>
            </a:r>
            <a:r>
              <a:rPr lang="pl-PL" sz="2400" b="1" dirty="0">
                <a:solidFill>
                  <a:schemeClr val="accent2"/>
                </a:solidFill>
              </a:rPr>
              <a:t>DZIEDZICTWA NARODOWEGO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1772520"/>
            <a:ext cx="1284488" cy="1017896"/>
          </a:xfrm>
          <a:prstGeom prst="rect">
            <a:avLst/>
          </a:prstGeom>
        </p:spPr>
      </p:pic>
      <p:sp>
        <p:nvSpPr>
          <p:cNvPr id="10" name="pole tekstowe 9" descr="3.060.000,00 ZŁ&#10;" title="MIEJSKIE CENTRUM KULTURY "/>
          <p:cNvSpPr txBox="1"/>
          <p:nvPr/>
        </p:nvSpPr>
        <p:spPr>
          <a:xfrm>
            <a:off x="1590138" y="1883197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MIEJSKIE CENTRUM KULTURY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3.060.000,00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95" y="1739085"/>
            <a:ext cx="1284488" cy="1017896"/>
          </a:xfrm>
          <a:prstGeom prst="rect">
            <a:avLst/>
          </a:prstGeom>
        </p:spPr>
      </p:pic>
      <p:sp>
        <p:nvSpPr>
          <p:cNvPr id="12" name="pole tekstowe 11" descr="1.630.000,00 ZŁ&#10;" title="MIEJSKA BIBLIOTEKA PUBLICZNA  "/>
          <p:cNvSpPr txBox="1"/>
          <p:nvPr/>
        </p:nvSpPr>
        <p:spPr>
          <a:xfrm>
            <a:off x="5271037" y="1849762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MIEJSKA BIBLIOTEKA PUBLICZNA 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1.630.000,00 ZŁ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3263017"/>
            <a:ext cx="1284488" cy="1017896"/>
          </a:xfrm>
          <a:prstGeom prst="rect">
            <a:avLst/>
          </a:prstGeom>
        </p:spPr>
      </p:pic>
      <p:sp>
        <p:nvSpPr>
          <p:cNvPr id="14" name="pole tekstowe 13" descr="876.000,00 ZŁ" title="MUZEUM IM. ANTONIEGO HR. OSTROWSKIEGO "/>
          <p:cNvSpPr txBox="1"/>
          <p:nvPr/>
        </p:nvSpPr>
        <p:spPr>
          <a:xfrm>
            <a:off x="1590138" y="3373694"/>
            <a:ext cx="2476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MUZEUM IM. ANTONIEGO HR. OSTROWSKIEGO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876.000,00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95" y="3274719"/>
            <a:ext cx="1284488" cy="1017896"/>
          </a:xfrm>
          <a:prstGeom prst="rect">
            <a:avLst/>
          </a:prstGeom>
        </p:spPr>
      </p:pic>
      <p:sp>
        <p:nvSpPr>
          <p:cNvPr id="16" name="pole tekstowe 15" descr="65.000,00 ZŁ&#10;" title="REMONTY W INSTYTUCJACH KULTURY "/>
          <p:cNvSpPr txBox="1"/>
          <p:nvPr/>
        </p:nvSpPr>
        <p:spPr>
          <a:xfrm>
            <a:off x="5271037" y="3385396"/>
            <a:ext cx="2476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REMONTY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W INSTYTUCJACH KULTURY 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65.000,00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5061291"/>
            <a:ext cx="1284488" cy="1017896"/>
          </a:xfrm>
          <a:prstGeom prst="rect">
            <a:avLst/>
          </a:prstGeom>
        </p:spPr>
      </p:pic>
      <p:sp>
        <p:nvSpPr>
          <p:cNvPr id="18" name="pole tekstowe 17" descr="3.300,00 ZŁ&#10;" title="OCHRONA ZABYTKÓW "/>
          <p:cNvSpPr txBox="1"/>
          <p:nvPr/>
        </p:nvSpPr>
        <p:spPr>
          <a:xfrm>
            <a:off x="1590138" y="5171968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OCHRONA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ZABYTKÓW 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3.300,00 ZŁ</a:t>
            </a: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95" y="5061291"/>
            <a:ext cx="1284488" cy="1017896"/>
          </a:xfrm>
          <a:prstGeom prst="rect">
            <a:avLst/>
          </a:prstGeom>
        </p:spPr>
      </p:pic>
      <p:sp>
        <p:nvSpPr>
          <p:cNvPr id="20" name="pole tekstowe 19" descr="62.500,00 ZŁ&#10;" title="POZOSTAŁA DZIAŁALNOŚĆ "/>
          <p:cNvSpPr txBox="1"/>
          <p:nvPr/>
        </p:nvSpPr>
        <p:spPr>
          <a:xfrm>
            <a:off x="5271037" y="5171968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POZOSTAŁA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DZIAŁALNOŚĆ 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62.500,00 ZŁ</a:t>
            </a:r>
          </a:p>
        </p:txBody>
      </p:sp>
    </p:spTree>
    <p:extLst>
      <p:ext uri="{BB962C8B-B14F-4D97-AF65-F5344CB8AC3E}">
        <p14:creationId xmlns:p14="http://schemas.microsoft.com/office/powerpoint/2010/main" val="23971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Na żółto-granatowym tle zamieszoczono 3 informacje. " title="Projekt Budżetu Miasta Tomaszowa Mazowieckiego na 2021 rok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</p:spPr>
      </p:pic>
      <p:sp>
        <p:nvSpPr>
          <p:cNvPr id="5" name="pole tekstowe 4" descr="304.715.452,42 zł &#10;" title="Dochody ogółem"/>
          <p:cNvSpPr txBox="1"/>
          <p:nvPr/>
        </p:nvSpPr>
        <p:spPr>
          <a:xfrm>
            <a:off x="4064925" y="3466407"/>
            <a:ext cx="40981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schemeClr val="bg1"/>
                </a:solidFill>
                <a:latin typeface="+mj-lt"/>
              </a:rPr>
              <a:t>DOCHODY</a:t>
            </a:r>
          </a:p>
          <a:p>
            <a:pPr algn="ctr"/>
            <a:r>
              <a:rPr lang="pl-PL" sz="4000" b="1" dirty="0">
                <a:solidFill>
                  <a:schemeClr val="bg1"/>
                </a:solidFill>
              </a:rPr>
              <a:t>304.715.452,42 zł </a:t>
            </a:r>
          </a:p>
        </p:txBody>
      </p:sp>
      <p:sp>
        <p:nvSpPr>
          <p:cNvPr id="6" name="pole tekstowe 5" descr="DOCHODY WYNIKAJĄCE &#10;Z BIEŻĄCEJ REALIZACJI &#10;ZADAŃ MIASTA      296.432.292,33 zł&#10;" title="Dochody Bieżące"/>
          <p:cNvSpPr txBox="1"/>
          <p:nvPr/>
        </p:nvSpPr>
        <p:spPr>
          <a:xfrm>
            <a:off x="764771" y="3429000"/>
            <a:ext cx="2892829" cy="220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+mj-lt"/>
              </a:rPr>
              <a:t>DOCHODY WYNIKAJĄCE </a:t>
            </a:r>
            <a:br>
              <a:rPr lang="pl-PL" sz="2000" dirty="0">
                <a:solidFill>
                  <a:schemeClr val="bg1"/>
                </a:solidFill>
                <a:latin typeface="+mj-lt"/>
              </a:rPr>
            </a:br>
            <a:r>
              <a:rPr lang="pl-PL" sz="2000" dirty="0">
                <a:solidFill>
                  <a:schemeClr val="bg1"/>
                </a:solidFill>
                <a:latin typeface="+mj-lt"/>
              </a:rPr>
              <a:t>Z BIEŻĄCEJ REALIZACJI </a:t>
            </a:r>
          </a:p>
          <a:p>
            <a:r>
              <a:rPr lang="pl-PL" sz="2000" dirty="0">
                <a:solidFill>
                  <a:schemeClr val="bg1"/>
                </a:solidFill>
                <a:latin typeface="+mj-lt"/>
              </a:rPr>
              <a:t>ZADAŃ MIASTA</a:t>
            </a: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  <a:r>
              <a:rPr lang="pl-PL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pl-PL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296.432.292,33 zł</a:t>
            </a:r>
          </a:p>
          <a:p>
            <a:pPr>
              <a:lnSpc>
                <a:spcPct val="103000"/>
              </a:lnSpc>
              <a:spcAft>
                <a:spcPts val="800"/>
              </a:spcAft>
            </a:pPr>
            <a:endParaRPr lang="pl-PL" sz="18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7" name="pole tekstowe 6" descr="DOCHODY &#10;MAJĄTKOWE &#10;MIASTA&#10;8.283.160,09 zł &#10;" title="Dochody Majątkowe"/>
          <p:cNvSpPr txBox="1"/>
          <p:nvPr/>
        </p:nvSpPr>
        <p:spPr>
          <a:xfrm>
            <a:off x="8570423" y="3466406"/>
            <a:ext cx="2709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solidFill>
                  <a:schemeClr val="bg1"/>
                </a:solidFill>
                <a:latin typeface="+mj-lt"/>
              </a:rPr>
              <a:t>DOCHODY </a:t>
            </a:r>
          </a:p>
          <a:p>
            <a:pPr algn="r"/>
            <a:r>
              <a:rPr lang="pl-PL" sz="2000" dirty="0">
                <a:solidFill>
                  <a:schemeClr val="bg1"/>
                </a:solidFill>
                <a:latin typeface="+mj-lt"/>
              </a:rPr>
              <a:t>MAJĄTKOWE </a:t>
            </a:r>
          </a:p>
          <a:p>
            <a:pPr algn="r"/>
            <a:r>
              <a:rPr lang="pl-PL" sz="2000" dirty="0">
                <a:solidFill>
                  <a:schemeClr val="bg1"/>
                </a:solidFill>
                <a:latin typeface="+mj-lt"/>
              </a:rPr>
              <a:t>MIASTA</a:t>
            </a:r>
          </a:p>
          <a:p>
            <a:pPr algn="r"/>
            <a:r>
              <a:rPr lang="pl-PL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8.283.160,09 zł</a:t>
            </a:r>
            <a:r>
              <a:rPr lang="pl-PL" sz="28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22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Granatowo-żółta grafika, w tle zdjęcie nowej trybuny na miejskim sttadionie " title="Kultura fizyczn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 descr="1.860.735,00 ZŁ  (CO STANOWI 0,65% WYDATKÓW BIEŻĄCYCH)&#10;" title="KULTURA FIZYCZNA"/>
          <p:cNvSpPr txBox="1"/>
          <p:nvPr/>
        </p:nvSpPr>
        <p:spPr>
          <a:xfrm>
            <a:off x="4046913" y="2444114"/>
            <a:ext cx="4098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KULTURA FIZYCZNA</a:t>
            </a:r>
          </a:p>
          <a:p>
            <a:pPr algn="ctr"/>
            <a:r>
              <a:rPr lang="pl-PL" sz="4400" b="1" dirty="0">
                <a:solidFill>
                  <a:schemeClr val="bg1"/>
                </a:solidFill>
              </a:rPr>
              <a:t>1.860.735,00 ZŁ  </a:t>
            </a:r>
            <a:r>
              <a:rPr lang="pl-PL" sz="2000" dirty="0">
                <a:solidFill>
                  <a:schemeClr val="bg1"/>
                </a:solidFill>
              </a:rPr>
              <a:t>(CO STANOWI 0,65% WYDATKÓW BIEŻĄCYCH)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9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Z lewej strony szare tło, z prawej zdjęcie przystani wieczorową porą z lotu ptaka" title="Kultura Fizyczn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78"/>
            <a:ext cx="12192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1844706"/>
            <a:ext cx="1284488" cy="1017896"/>
          </a:xfrm>
          <a:prstGeom prst="rect">
            <a:avLst/>
          </a:prstGeom>
        </p:spPr>
      </p:pic>
      <p:sp>
        <p:nvSpPr>
          <p:cNvPr id="8" name="pole tekstowe 7" descr="115.648,00 ZŁ" title="UTRZYMANIE PRZYSTANI "/>
          <p:cNvSpPr txBox="1"/>
          <p:nvPr/>
        </p:nvSpPr>
        <p:spPr>
          <a:xfrm>
            <a:off x="1590138" y="1955383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UTRZYMANIE PRZYSTANI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115.648,00 ZŁ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95" y="1811271"/>
            <a:ext cx="1284488" cy="1017896"/>
          </a:xfrm>
          <a:prstGeom prst="rect">
            <a:avLst/>
          </a:prstGeom>
        </p:spPr>
      </p:pic>
      <p:sp>
        <p:nvSpPr>
          <p:cNvPr id="10" name="pole tekstowe 9" descr="1.017.564,00 ZŁ&#10;" title="ZARZĄDZANIE MIEJSKIMI OBIEKTAMI SPORTOWYMI "/>
          <p:cNvSpPr txBox="1"/>
          <p:nvPr/>
        </p:nvSpPr>
        <p:spPr>
          <a:xfrm>
            <a:off x="5271036" y="1921948"/>
            <a:ext cx="26216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ZARZĄDZANIE MIEJSKIMI OBIEKTAMI SPORTOWYMI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1.017.564,00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3816463"/>
            <a:ext cx="1284488" cy="1017896"/>
          </a:xfrm>
          <a:prstGeom prst="rect">
            <a:avLst/>
          </a:prstGeom>
        </p:spPr>
      </p:pic>
      <p:sp>
        <p:nvSpPr>
          <p:cNvPr id="12" name="pole tekstowe 11" descr="690.723,00 ZŁ&#10;" title="SZKOLENIA, WSPÓŁZAWODNICTWO SPORTOWE I STYPENDIA SPORTOWE "/>
          <p:cNvSpPr txBox="1"/>
          <p:nvPr/>
        </p:nvSpPr>
        <p:spPr>
          <a:xfrm>
            <a:off x="1590137" y="3927140"/>
            <a:ext cx="28131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SZKOLENIA, WSPÓŁZAWODNICTWO SPORTOWE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 smtClean="0">
                <a:solidFill>
                  <a:schemeClr val="bg2">
                    <a:lumMod val="10000"/>
                  </a:schemeClr>
                </a:solidFill>
              </a:rPr>
              <a:t>I STYPENDIA SPORTOWE 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690.723,00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ZŁ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95" y="3828165"/>
            <a:ext cx="1284488" cy="1017896"/>
          </a:xfrm>
          <a:prstGeom prst="rect">
            <a:avLst/>
          </a:prstGeom>
        </p:spPr>
      </p:pic>
      <p:sp>
        <p:nvSpPr>
          <p:cNvPr id="14" name="pole tekstowe 13" descr="36.800,00 ZŁ&#10;" title="POZOSTAŁA DZIAŁALNOŚĆ "/>
          <p:cNvSpPr txBox="1"/>
          <p:nvPr/>
        </p:nvSpPr>
        <p:spPr>
          <a:xfrm>
            <a:off x="5271037" y="3938842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POZOSTAŁA DZIAŁALNOŚĆ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36.800,00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99258" y="1111098"/>
            <a:ext cx="7922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KULTURA </a:t>
            </a:r>
            <a:r>
              <a:rPr lang="pl-PL" sz="2400" b="1" dirty="0">
                <a:solidFill>
                  <a:schemeClr val="accent2"/>
                </a:solidFill>
              </a:rPr>
              <a:t>FIZYCZNA</a:t>
            </a:r>
          </a:p>
        </p:txBody>
      </p:sp>
    </p:spTree>
    <p:extLst>
      <p:ext uri="{BB962C8B-B14F-4D97-AF65-F5344CB8AC3E}">
        <p14:creationId xmlns:p14="http://schemas.microsoft.com/office/powerpoint/2010/main" val="32634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9258" y="1321356"/>
            <a:ext cx="7922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>
              <a:solidFill>
                <a:schemeClr val="accent2"/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az 6" descr="Niebiesko-żółta grafika w tle zdjęcie urządzeń medycznych" title="Działania z zakresu ochrony zdrowi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ole tekstowe 7" descr="3.394.064,00 ZŁ  &#10;(CO STANOWI 1,19% WYDATKÓW BIEŻĄCYCH)&#10;" title="DZIAŁANIA Z ZAKRESU OCHRONY ZDROWIA"/>
          <p:cNvSpPr txBox="1"/>
          <p:nvPr/>
        </p:nvSpPr>
        <p:spPr>
          <a:xfrm>
            <a:off x="4046913" y="2444114"/>
            <a:ext cx="40981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DZIAŁANIA Z ZAKRESU OCHRONY ZDROWIA</a:t>
            </a:r>
          </a:p>
          <a:p>
            <a:pPr algn="ctr"/>
            <a:r>
              <a:rPr lang="pl-PL" sz="4400" b="1" dirty="0">
                <a:solidFill>
                  <a:schemeClr val="bg1"/>
                </a:solidFill>
              </a:rPr>
              <a:t>3.394.064,00 ZŁ 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(CO STANOWI 1,19% WYDATKÓW BIEŻĄCYCH)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99258" y="1321356"/>
            <a:ext cx="7922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>
              <a:solidFill>
                <a:schemeClr val="accent2"/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az 6" descr="Grafika, z lewej strony szare tło, z prawej zdjęcie basenów w ORDN z lotu ptaka" title="DZIAŁANIA Z ZAKRESU OCHRONY ZDROWI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1977055"/>
            <a:ext cx="1284488" cy="1017896"/>
          </a:xfrm>
          <a:prstGeom prst="rect">
            <a:avLst/>
          </a:prstGeom>
        </p:spPr>
      </p:pic>
      <p:sp>
        <p:nvSpPr>
          <p:cNvPr id="9" name="pole tekstowe 8" descr="77.000,00 ZŁ&#10;" title="ZWALCZANIE NARKOMANII "/>
          <p:cNvSpPr txBox="1"/>
          <p:nvPr/>
        </p:nvSpPr>
        <p:spPr>
          <a:xfrm>
            <a:off x="1590138" y="2087732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ZWALCZANIE NARKOMANII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77.000,00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95" y="1943620"/>
            <a:ext cx="1284488" cy="1017896"/>
          </a:xfrm>
          <a:prstGeom prst="rect">
            <a:avLst/>
          </a:prstGeom>
        </p:spPr>
      </p:pic>
      <p:sp>
        <p:nvSpPr>
          <p:cNvPr id="11" name="pole tekstowe 10" descr="1.323.000,00 ZŁ&#10;" title="PRZECIWDZIAŁANIE ALKOHOLIZMOWI "/>
          <p:cNvSpPr txBox="1"/>
          <p:nvPr/>
        </p:nvSpPr>
        <p:spPr>
          <a:xfrm>
            <a:off x="5271036" y="2054297"/>
            <a:ext cx="2621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PRZECIWDZIAŁANIE ALKOHOLIZMOWI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1.323.000,00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890" y="4197464"/>
            <a:ext cx="1284488" cy="1017896"/>
          </a:xfrm>
          <a:prstGeom prst="rect">
            <a:avLst/>
          </a:prstGeom>
        </p:spPr>
      </p:pic>
      <p:sp>
        <p:nvSpPr>
          <p:cNvPr id="13" name="pole tekstowe 12" descr="1.873.064,00 ZŁ&#10;" title="OŚRODEK REHABILITACJI DZIECI NIEPEŁNOSPRAWNYCH "/>
          <p:cNvSpPr txBox="1"/>
          <p:nvPr/>
        </p:nvSpPr>
        <p:spPr>
          <a:xfrm>
            <a:off x="3226431" y="4308141"/>
            <a:ext cx="3318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OŚRODEK REHABILITACJI DZIECI NIEPEŁNOSPRAWNYCH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1.873.064,00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pole tekstowe 13" descr="Granatowo-pomarańczowy  napis" title="DZIAŁANIA Z ZAKRESU OCHRONY ZDROWIA"/>
          <p:cNvSpPr txBox="1"/>
          <p:nvPr/>
        </p:nvSpPr>
        <p:spPr>
          <a:xfrm>
            <a:off x="299258" y="1111098"/>
            <a:ext cx="7922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DZIAŁANIA Z ZAKRESU </a:t>
            </a:r>
            <a:r>
              <a:rPr lang="pl-PL" sz="2400" b="1" dirty="0">
                <a:solidFill>
                  <a:schemeClr val="accent2"/>
                </a:solidFill>
              </a:rPr>
              <a:t>OCHRONY ZDROWIA</a:t>
            </a:r>
          </a:p>
          <a:p>
            <a:r>
              <a:rPr lang="pl-PL" sz="2000" b="1" dirty="0">
                <a:solidFill>
                  <a:schemeClr val="accent2"/>
                </a:solidFill>
              </a:rPr>
              <a:t>W TYM M.IN.</a:t>
            </a:r>
            <a:endParaRPr lang="pl-PL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Granatowo-żółta grafika w tle zdjęcie straży miejskiej " title="BEZPIECZEŃSTWO PUBLICZNE I OCHRONA PRZECIWPOŻAROW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le tekstowe 6" descr="1.712.603,00 ZŁ  &#10;(CO STANOWI 0,56% WYDATKÓW BIEŻĄCYCH)&#10;" title="BEZPIECZEŃSTWO PUBLICZNE I OCHRONA PRZECIWPOŻAROWA"/>
          <p:cNvSpPr txBox="1"/>
          <p:nvPr/>
        </p:nvSpPr>
        <p:spPr>
          <a:xfrm>
            <a:off x="4046913" y="2444114"/>
            <a:ext cx="40981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BEZPIECZEŃSTWO PUBLICZNE </a:t>
            </a:r>
            <a:br>
              <a:rPr lang="pl-PL" sz="2000" b="1" dirty="0">
                <a:solidFill>
                  <a:schemeClr val="bg1"/>
                </a:solidFill>
              </a:rPr>
            </a:br>
            <a:r>
              <a:rPr lang="pl-PL" sz="2000" b="1" dirty="0">
                <a:solidFill>
                  <a:schemeClr val="bg1"/>
                </a:solidFill>
              </a:rPr>
              <a:t>I OCHRONA PRZECIWPOŻAROWA</a:t>
            </a:r>
          </a:p>
          <a:p>
            <a:pPr algn="ctr"/>
            <a:r>
              <a:rPr lang="pl-PL" sz="4400" b="1" dirty="0">
                <a:solidFill>
                  <a:schemeClr val="bg1"/>
                </a:solidFill>
              </a:rPr>
              <a:t>1.712.603,00 ZŁ 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(CO STANOWI 0,56% WYDATKÓW BIEŻĄCYCH)</a:t>
            </a:r>
          </a:p>
          <a:p>
            <a:pPr algn="ctr"/>
            <a:endParaRPr lang="pl-PL" sz="2400" b="1" dirty="0">
              <a:solidFill>
                <a:schemeClr val="bg1"/>
              </a:solidFill>
            </a:endParaRPr>
          </a:p>
          <a:p>
            <a:pPr algn="ctr"/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Grafika, z lewej strony szare tło, z prawej zdjęcie miejskiego monitoringu" title="BEZPIECZEŃSTWO PUBLICZNE I OCHRONA PRZECIWPOŻAROW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2210466"/>
            <a:ext cx="1284488" cy="1017896"/>
          </a:xfrm>
          <a:prstGeom prst="rect">
            <a:avLst/>
          </a:prstGeom>
        </p:spPr>
      </p:pic>
      <p:sp>
        <p:nvSpPr>
          <p:cNvPr id="8" name="pole tekstowe 7" descr="248.055,00 ZŁ&#10;" title="OCHOTNICZE STRAŻE POŻARNE "/>
          <p:cNvSpPr txBox="1"/>
          <p:nvPr/>
        </p:nvSpPr>
        <p:spPr>
          <a:xfrm>
            <a:off x="1590138" y="2321143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OCHOTNICZE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STRAŻE POŻARNE 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248.055,00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495" y="2177031"/>
            <a:ext cx="1284488" cy="1017896"/>
          </a:xfrm>
          <a:prstGeom prst="rect">
            <a:avLst/>
          </a:prstGeom>
        </p:spPr>
      </p:pic>
      <p:sp>
        <p:nvSpPr>
          <p:cNvPr id="10" name="pole tekstowe 9" descr="1.311.248,00 ZŁ&#10;" title="STRAŻ MIEJSKA "/>
          <p:cNvSpPr txBox="1"/>
          <p:nvPr/>
        </p:nvSpPr>
        <p:spPr>
          <a:xfrm>
            <a:off x="5271036" y="2287708"/>
            <a:ext cx="2621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STRAŻ MIEJSKA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1.311.248,00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139" y="3744598"/>
            <a:ext cx="1284488" cy="1017896"/>
          </a:xfrm>
          <a:prstGeom prst="rect">
            <a:avLst/>
          </a:prstGeom>
        </p:spPr>
      </p:pic>
      <p:sp>
        <p:nvSpPr>
          <p:cNvPr id="12" name="pole tekstowe 11" descr="15.500,00 ZŁ&#10;" title="OBRONA CYWILNA "/>
          <p:cNvSpPr txBox="1"/>
          <p:nvPr/>
        </p:nvSpPr>
        <p:spPr>
          <a:xfrm>
            <a:off x="3511681" y="3855275"/>
            <a:ext cx="2476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OBRONA CYWILNA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15.500,00 ZŁ</a:t>
            </a:r>
            <a:endParaRPr lang="pl-PL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25" y="4991064"/>
            <a:ext cx="1284488" cy="1017896"/>
          </a:xfrm>
          <a:prstGeom prst="rect">
            <a:avLst/>
          </a:prstGeom>
        </p:spPr>
      </p:pic>
      <p:sp>
        <p:nvSpPr>
          <p:cNvPr id="14" name="pole tekstowe 13" descr="137.800,00 ZŁ&#10;" title="ZARZĄDZANIE KRYZYSOWE, PROGRAM „BEZPIECZNE MIASTO”, MONITORING MIASTA ORAZ WSPÓŁPRACA Z ORGANIZACJAMI POZARZĄDOWYMI "/>
          <p:cNvSpPr txBox="1"/>
          <p:nvPr/>
        </p:nvSpPr>
        <p:spPr>
          <a:xfrm>
            <a:off x="1739766" y="5101741"/>
            <a:ext cx="6074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ZARZĄDZANIE KRYZYSOWE, PROGRAM „BEZPIECZNE </a:t>
            </a:r>
            <a:r>
              <a:rPr lang="pl-PL" sz="2000" dirty="0" smtClean="0">
                <a:solidFill>
                  <a:schemeClr val="bg2">
                    <a:lumMod val="10000"/>
                  </a:schemeClr>
                </a:solidFill>
              </a:rPr>
              <a:t>MIASTO”, MONITORING MIASTA ORAZ WSPÓŁPRACA </a:t>
            </a:r>
            <a:br>
              <a:rPr lang="pl-PL" sz="20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 smtClean="0">
                <a:solidFill>
                  <a:schemeClr val="bg2">
                    <a:lumMod val="10000"/>
                  </a:schemeClr>
                </a:solidFill>
              </a:rPr>
              <a:t>Z ORGANIZACJAMI POZARZĄDOWYMI </a:t>
            </a:r>
            <a:r>
              <a:rPr lang="pl-PL" sz="2000" b="1" dirty="0" smtClean="0">
                <a:solidFill>
                  <a:schemeClr val="accent1">
                    <a:lumMod val="50000"/>
                  </a:schemeClr>
                </a:solidFill>
              </a:rPr>
              <a:t>137.800,00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pole tekstowe 14" descr="Granatowo-pomarańczowe napisy" title="BEZPIECZEŃSTWO PUBLICZNE I OCHRONA PRZECIWPOŻAROWA"/>
          <p:cNvSpPr txBox="1"/>
          <p:nvPr/>
        </p:nvSpPr>
        <p:spPr>
          <a:xfrm>
            <a:off x="299258" y="1111098"/>
            <a:ext cx="785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BEZPIECZEŃSTWO PUBLICZNE I OCHRONA </a:t>
            </a:r>
            <a:r>
              <a:rPr lang="pl-PL" sz="2400" b="1" dirty="0">
                <a:solidFill>
                  <a:schemeClr val="accent2"/>
                </a:solidFill>
              </a:rPr>
              <a:t>PRZECIWPOŻAROWA</a:t>
            </a:r>
          </a:p>
        </p:txBody>
      </p:sp>
    </p:spTree>
    <p:extLst>
      <p:ext uri="{BB962C8B-B14F-4D97-AF65-F5344CB8AC3E}">
        <p14:creationId xmlns:p14="http://schemas.microsoft.com/office/powerpoint/2010/main" val="27528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Grafika z lewej strony szare tło, z prawej szachoenica z czterech zdjęć: jedno z lotu ptaka tomaszowskie osiedle, drugie z lotu ptaka park, trzecie z lotu ptaka urząd miasta, czwarte zdjęcie telewizoa ze schematem - wszystk w żółto-granatwoej poświacie" title="Inne wydatki bieżąc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2276964"/>
            <a:ext cx="1284488" cy="1017896"/>
          </a:xfrm>
          <a:prstGeom prst="rect">
            <a:avLst/>
          </a:prstGeom>
        </p:spPr>
      </p:pic>
      <p:sp>
        <p:nvSpPr>
          <p:cNvPr id="9" name="pole tekstowe 8" descr="1.039.624,00 ZŁ&#10;" title="GOSPODARKA MIESZKANIOWA "/>
          <p:cNvSpPr txBox="1"/>
          <p:nvPr/>
        </p:nvSpPr>
        <p:spPr>
          <a:xfrm>
            <a:off x="1590138" y="2387641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GOSPODARKA MIESZKANIOWA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1.039.624,00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487" y="2243529"/>
            <a:ext cx="1284488" cy="1017896"/>
          </a:xfrm>
          <a:prstGeom prst="rect">
            <a:avLst/>
          </a:prstGeom>
        </p:spPr>
      </p:pic>
      <p:sp>
        <p:nvSpPr>
          <p:cNvPr id="11" name="pole tekstowe 10" descr="20.441.782,56 ZŁ&#10;" title="ADMINISTRACJA PUBLICZNA  "/>
          <p:cNvSpPr txBox="1"/>
          <p:nvPr/>
        </p:nvSpPr>
        <p:spPr>
          <a:xfrm>
            <a:off x="5005028" y="2354206"/>
            <a:ext cx="2621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ADMINISTRACJA PUBLICZNA 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20.441.782,56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4248721"/>
            <a:ext cx="1284488" cy="1017896"/>
          </a:xfrm>
          <a:prstGeom prst="rect">
            <a:avLst/>
          </a:prstGeom>
        </p:spPr>
      </p:pic>
      <p:sp>
        <p:nvSpPr>
          <p:cNvPr id="13" name="pole tekstowe 12" descr="573.427,00 ZŁ&#10;" title="DZIAŁALNOŚĆ USŁUGOWA "/>
          <p:cNvSpPr txBox="1"/>
          <p:nvPr/>
        </p:nvSpPr>
        <p:spPr>
          <a:xfrm>
            <a:off x="1590138" y="4359398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DZIAŁALNOŚĆ USŁUGOWA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573.427,00 ZŁ</a:t>
            </a:r>
            <a:endParaRPr lang="pl-PL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487" y="4260423"/>
            <a:ext cx="1284488" cy="1017896"/>
          </a:xfrm>
          <a:prstGeom prst="rect">
            <a:avLst/>
          </a:prstGeom>
        </p:spPr>
      </p:pic>
      <p:sp>
        <p:nvSpPr>
          <p:cNvPr id="15" name="pole tekstowe 14" descr="3.666.684,00 ZŁ&#10;" title="OBSŁUGA DŁUGU PUBLICZNEGO  "/>
          <p:cNvSpPr txBox="1"/>
          <p:nvPr/>
        </p:nvSpPr>
        <p:spPr>
          <a:xfrm>
            <a:off x="5005029" y="4371100"/>
            <a:ext cx="2476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OBSŁUGA DŁUGU PUBLICZNEGO 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3.666.684,00 ZŁ</a:t>
            </a:r>
            <a:endParaRPr lang="pl-P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99259" y="1111098"/>
            <a:ext cx="715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INNE WYDATKI </a:t>
            </a:r>
            <a:r>
              <a:rPr lang="pl-PL" sz="2400" b="1" dirty="0">
                <a:solidFill>
                  <a:schemeClr val="accent2"/>
                </a:solidFill>
              </a:rPr>
              <a:t>BIEŻĄCE</a:t>
            </a:r>
          </a:p>
        </p:txBody>
      </p:sp>
    </p:spTree>
    <p:extLst>
      <p:ext uri="{BB962C8B-B14F-4D97-AF65-F5344CB8AC3E}">
        <p14:creationId xmlns:p14="http://schemas.microsoft.com/office/powerpoint/2010/main" val="19775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Grafia gramtowo-żółte w tle zdjęcie Tomaszowa z lotu ptaka" title="Zadłużenie na koniec roku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ole tekstowe 7" descr="32,86% &#10;PRZEWIDYWANYCH DOCHODÓW OGÓŁEM&#10;" title="ZADŁUŻENIE NA KONIEC ROKU BĘDZIE STANOWIĆ "/>
          <p:cNvSpPr txBox="1"/>
          <p:nvPr/>
        </p:nvSpPr>
        <p:spPr>
          <a:xfrm>
            <a:off x="4046913" y="2444114"/>
            <a:ext cx="409817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ZADŁUŻENIE NA KONIEC ROKU BĘDZIE STANOWIĆ </a:t>
            </a:r>
          </a:p>
          <a:p>
            <a:pPr algn="ctr"/>
            <a:r>
              <a:rPr lang="pl-PL" sz="4400" b="1" dirty="0">
                <a:solidFill>
                  <a:schemeClr val="bg1"/>
                </a:solidFill>
              </a:rPr>
              <a:t>32,86% </a:t>
            </a:r>
          </a:p>
          <a:p>
            <a:pPr algn="ctr"/>
            <a:r>
              <a:rPr lang="pl-PL" sz="2000" b="1" dirty="0">
                <a:solidFill>
                  <a:schemeClr val="bg1"/>
                </a:solidFill>
              </a:rPr>
              <a:t>PRZEWIDYWANYCH DOCHODÓW OGÓŁEM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5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Granatowo-niebieska grafika w tle Tomaszów z lotu ptaka" title="Informacja o wydatkach majątkowych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ole tekstowe 7" descr="21.655.843,02 ZŁ&#10;" title="WYDATKI MAJĄTKOWE "/>
          <p:cNvSpPr txBox="1"/>
          <p:nvPr/>
        </p:nvSpPr>
        <p:spPr>
          <a:xfrm>
            <a:off x="4046913" y="2444114"/>
            <a:ext cx="4098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bg1"/>
                </a:solidFill>
              </a:rPr>
              <a:t>WYDATKI MAJĄTKOWE </a:t>
            </a:r>
            <a:r>
              <a:rPr lang="pl-PL" sz="4000" b="1" dirty="0">
                <a:solidFill>
                  <a:schemeClr val="bg1"/>
                </a:solidFill>
              </a:rPr>
              <a:t>21.655.843,02 ZŁ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U góry szare tło, na dole granatowe" title="Infrormacja o wydatkach majątkowych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5" name="pole tekstowe 4"/>
          <p:cNvSpPr txBox="1"/>
          <p:nvPr/>
        </p:nvSpPr>
        <p:spPr>
          <a:xfrm>
            <a:off x="299258" y="1111098"/>
            <a:ext cx="7922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2400" b="1" dirty="0">
              <a:solidFill>
                <a:schemeClr val="accent2"/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ole tekstowe 6" descr="Napis granatowo- pomarańczowy" title="WYDATKI MAJĄTKOWE "/>
          <p:cNvSpPr txBox="1"/>
          <p:nvPr/>
        </p:nvSpPr>
        <p:spPr>
          <a:xfrm>
            <a:off x="299259" y="1111098"/>
            <a:ext cx="715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WYDATKI </a:t>
            </a:r>
            <a:r>
              <a:rPr lang="pl-PL" sz="2400" b="1" dirty="0">
                <a:solidFill>
                  <a:schemeClr val="accent2"/>
                </a:solidFill>
              </a:rPr>
              <a:t>MAJĄTKOWE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l-PL" sz="2400" b="1" dirty="0">
              <a:solidFill>
                <a:schemeClr val="accent2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6" y="2127336"/>
            <a:ext cx="1284488" cy="1017896"/>
          </a:xfrm>
          <a:prstGeom prst="rect">
            <a:avLst/>
          </a:prstGeom>
        </p:spPr>
      </p:pic>
      <p:sp>
        <p:nvSpPr>
          <p:cNvPr id="9" name="pole tekstowe 8" descr="16.989.336,00 ZŁ&#10;" title="ZADANIA INWESTYCYJNE REALIZOWANE ZE ŚRODKÓW WŁASNYCH "/>
          <p:cNvSpPr txBox="1"/>
          <p:nvPr/>
        </p:nvSpPr>
        <p:spPr>
          <a:xfrm>
            <a:off x="1257627" y="2238013"/>
            <a:ext cx="2931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ZADANIA INWESTYCYJNE REALIZOWANE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ZE ŚRODKÓW WŁASNYCH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16.989.336,00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672" y="2127336"/>
            <a:ext cx="1284488" cy="1017896"/>
          </a:xfrm>
          <a:prstGeom prst="rect">
            <a:avLst/>
          </a:prstGeom>
        </p:spPr>
      </p:pic>
      <p:sp>
        <p:nvSpPr>
          <p:cNvPr id="11" name="pole tekstowe 10" descr="637.800,02 ZŁ&#10;" title="ZADANIA INWESTYCYJNE PLANOWANE DO SFINANSOWANIA "/>
          <p:cNvSpPr txBox="1"/>
          <p:nvPr/>
        </p:nvSpPr>
        <p:spPr>
          <a:xfrm>
            <a:off x="5180213" y="2238013"/>
            <a:ext cx="31657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ZADANIA INWESTYCYJNE PLANOWANE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DO SFINANSOWANIA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 UDZIAŁEM ŚRODKÓW Z UE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637.800,02 ZŁ</a:t>
            </a:r>
            <a:endParaRPr lang="pl-PL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780" y="2127336"/>
            <a:ext cx="1284488" cy="1017896"/>
          </a:xfrm>
          <a:prstGeom prst="rect">
            <a:avLst/>
          </a:prstGeom>
        </p:spPr>
      </p:pic>
      <p:sp>
        <p:nvSpPr>
          <p:cNvPr id="13" name="pole tekstowe 12" descr="4.028.707,00 ZŁ&#10;" title="ZADANIA INWESTYCYJNE REALIZOWANE Z UDZIAŁEM INNYCH ŚRODKÓW "/>
          <p:cNvSpPr txBox="1"/>
          <p:nvPr/>
        </p:nvSpPr>
        <p:spPr>
          <a:xfrm>
            <a:off x="9135321" y="2238013"/>
            <a:ext cx="31657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ZADANIA INWESTYCYJNE REALIZOWANE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 UDZIAŁEM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INNYCH ŚRODKÓW </a:t>
            </a:r>
            <a:r>
              <a:rPr lang="pl-PL" sz="2400" b="1" dirty="0" smtClean="0">
                <a:solidFill>
                  <a:schemeClr val="accent1">
                    <a:lumMod val="50000"/>
                  </a:schemeClr>
                </a:solidFill>
              </a:rPr>
              <a:t>4.028.707,00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ZŁ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U góry napis: Projekt budżetu miasta Tomaszowa Mazowieckiego na 2021 rok" title="Szaro-granatowa grafika 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70" y="1942964"/>
            <a:ext cx="1284488" cy="1017896"/>
          </a:xfrm>
          <a:prstGeom prst="rect">
            <a:avLst/>
          </a:prstGeom>
        </p:spPr>
      </p:pic>
      <p:sp>
        <p:nvSpPr>
          <p:cNvPr id="6" name="pole tekstowe 5" descr="PODZIAŁ DOCHODÓW WYNIKAJĄCYCH Z REALIZACJI ZADAŃ MIASTA&#10;BIEŻĄCEJ&#10;" title="Granatowo - pomarańczowy napis"/>
          <p:cNvSpPr txBox="1"/>
          <p:nvPr/>
        </p:nvSpPr>
        <p:spPr>
          <a:xfrm>
            <a:off x="299258" y="1182952"/>
            <a:ext cx="11454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PODZIAŁ DOCHODÓW WYNIKAJĄCYCH </a:t>
            </a:r>
            <a:r>
              <a:rPr lang="pl-PL" sz="2400" b="1" dirty="0">
                <a:solidFill>
                  <a:schemeClr val="accent2"/>
                </a:solidFill>
              </a:rPr>
              <a:t>Z </a:t>
            </a:r>
            <a:r>
              <a:rPr lang="pl-PL" sz="2400" b="1" dirty="0" smtClean="0">
                <a:solidFill>
                  <a:schemeClr val="accent2"/>
                </a:solidFill>
              </a:rPr>
              <a:t>REALIZACJI </a:t>
            </a:r>
            <a:r>
              <a:rPr lang="pl-PL" sz="2400" b="1" dirty="0">
                <a:solidFill>
                  <a:schemeClr val="accent2"/>
                </a:solidFill>
              </a:rPr>
              <a:t>ZADAŃ MIASTA</a:t>
            </a:r>
          </a:p>
          <a:p>
            <a:r>
              <a:rPr lang="pl-PL" b="1" dirty="0">
                <a:solidFill>
                  <a:schemeClr val="accent2"/>
                </a:solidFill>
              </a:rPr>
              <a:t>BIEŻĄCEJ</a:t>
            </a:r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ole tekstowe 6" descr="DOTACJE I ŚRODKI  PRZEZNACZONE &#10;NA CELE BIEŻĄCE &#10; 103.939.876,23 ZŁ&#10;" title="Informacjr o dochodach"/>
          <p:cNvSpPr txBox="1"/>
          <p:nvPr/>
        </p:nvSpPr>
        <p:spPr>
          <a:xfrm>
            <a:off x="1770611" y="2053641"/>
            <a:ext cx="224528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DOTACJE I ŚRODKI  PRZEZNACZONE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NA CELE BIEŻĄCE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103.939.876,23 ZŁ</a:t>
            </a:r>
          </a:p>
          <a:p>
            <a:endParaRPr lang="pl-PL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9235" y="3283718"/>
            <a:ext cx="1284488" cy="1017896"/>
          </a:xfrm>
          <a:prstGeom prst="rect">
            <a:avLst/>
          </a:prstGeom>
        </p:spPr>
      </p:pic>
      <p:sp>
        <p:nvSpPr>
          <p:cNvPr id="9" name="pole tekstowe 8" descr="DOCHODY Z TYTUŁU   &#10;PODATKÓW, OPŁAT  &#10;I INNYCH &#10;80.964.948,10 ZŁ&#10;" title="Informacjr o dochodach"/>
          <p:cNvSpPr txBox="1"/>
          <p:nvPr/>
        </p:nvSpPr>
        <p:spPr>
          <a:xfrm>
            <a:off x="4047776" y="3394395"/>
            <a:ext cx="241276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DOCHODY Z TYTUŁU  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PODATKÓW, OPŁAT 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I INNYCH </a:t>
            </a:r>
          </a:p>
          <a:p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80.964.948,10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808" y="2047812"/>
            <a:ext cx="1284488" cy="1017896"/>
          </a:xfrm>
          <a:prstGeom prst="rect">
            <a:avLst/>
          </a:prstGeom>
        </p:spPr>
      </p:pic>
      <p:sp>
        <p:nvSpPr>
          <p:cNvPr id="11" name="pole tekstowe 10" descr="SUBWENCJA &#10;Z BUDŻETU PAŃSTWA &#10;49.287.806,00 ZŁ&#10;" title="Informacjr o dochodach"/>
          <p:cNvSpPr txBox="1"/>
          <p:nvPr/>
        </p:nvSpPr>
        <p:spPr>
          <a:xfrm>
            <a:off x="6795471" y="2160661"/>
            <a:ext cx="206744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SUBWENCJA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 BUDŻETU PAŃSTWA </a:t>
            </a:r>
          </a:p>
          <a:p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49.287.806,00 ZŁ</a:t>
            </a:r>
          </a:p>
          <a:p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207" y="2295521"/>
            <a:ext cx="1284488" cy="1017896"/>
          </a:xfrm>
          <a:prstGeom prst="rect">
            <a:avLst/>
          </a:prstGeom>
        </p:spPr>
      </p:pic>
      <p:sp>
        <p:nvSpPr>
          <p:cNvPr id="13" name="pole tekstowe 12" descr="PODATKÓW     &#10;DOCHODOWYCH      &#10;MIESZKAŃCÓW, PRZEDSIĘBIORCÓW&#10;PIT i CIT 62.239.662,00 ZŁ&#10;" title="Informacjr o dochodach"/>
          <p:cNvSpPr txBox="1"/>
          <p:nvPr/>
        </p:nvSpPr>
        <p:spPr>
          <a:xfrm>
            <a:off x="9686749" y="2406198"/>
            <a:ext cx="2272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DOCHODY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 PODATKÓW    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DOCHODOWYCH      </a:t>
            </a:r>
          </a:p>
          <a:p>
            <a:r>
              <a:rPr lang="pl-PL" sz="2000" dirty="0" smtClean="0">
                <a:solidFill>
                  <a:schemeClr val="bg2">
                    <a:lumMod val="10000"/>
                  </a:schemeClr>
                </a:solidFill>
              </a:rPr>
              <a:t>MIESZKAŃCÓW, PRZEDSIĘBIORCÓW</a:t>
            </a:r>
            <a:endParaRPr lang="pl-PL" sz="20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PIT i CIT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62.239.662,00 ZŁ</a:t>
            </a:r>
          </a:p>
          <a:p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Grafika: z lewej strony szare tło, z prawe zdjęcie drogi do nowych terenów inwestycyjnych" title="Zadania Inwestycyjne 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1769891"/>
            <a:ext cx="1284488" cy="1017896"/>
          </a:xfrm>
          <a:prstGeom prst="rect">
            <a:avLst/>
          </a:prstGeom>
        </p:spPr>
      </p:pic>
      <p:sp>
        <p:nvSpPr>
          <p:cNvPr id="9" name="pole tekstowe 8" descr="1.864.500,00 ZŁ&#10;" title="BUDOWA ULIC W OSIEDLU WIERZBOWA - ŚRODKI PRZEZNACZA SIĘ NA KONTYNUACJĘ ZADANIA  "/>
          <p:cNvSpPr txBox="1"/>
          <p:nvPr/>
        </p:nvSpPr>
        <p:spPr>
          <a:xfrm>
            <a:off x="1590137" y="1880568"/>
            <a:ext cx="299848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BUDOWA ULIC W OSIEDLU WIERZBOWA - ŚRODKI PRZEZNACZA SIĘ NA KONTYNUACJĘ ZADANIA 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1.864.500,00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940" y="1736456"/>
            <a:ext cx="1284488" cy="1017896"/>
          </a:xfrm>
          <a:prstGeom prst="rect">
            <a:avLst/>
          </a:prstGeom>
        </p:spPr>
      </p:pic>
      <p:sp>
        <p:nvSpPr>
          <p:cNvPr id="11" name="pole tekstowe 10" descr="2.610.000,00 ZŁ&#10;" title="PRZEBUDOWA ULICY SASANKOWEJ, RUDEJ, CZĘŚCI ULIC GMINNEJ I HUBALA, ULIC W OSIEDLU KANONIERÓW, MICKIEWICZA "/>
          <p:cNvSpPr txBox="1"/>
          <p:nvPr/>
        </p:nvSpPr>
        <p:spPr>
          <a:xfrm>
            <a:off x="5628481" y="1847133"/>
            <a:ext cx="262167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PRZEBUDOWA ULICY SASANKOWEJ, RUDEJ, CZĘŚCI ULIC GMINNEJ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I HUBALA, ULIC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W OSIEDLU KANONIERÓW, MICKIEWICZA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2.610.000,00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5" y="3930798"/>
            <a:ext cx="1284488" cy="1017896"/>
          </a:xfrm>
          <a:prstGeom prst="rect">
            <a:avLst/>
          </a:prstGeom>
        </p:spPr>
      </p:pic>
      <p:sp>
        <p:nvSpPr>
          <p:cNvPr id="13" name="pole tekstowe 12" descr="3.228.707,00 ZŁ&#10;" title="BUDOWA DROGI Z PEŁNYM UZBROJENIEM NA TERENIE BYŁYCH ZAKŁADÓW WŁÓKIEN CHEMICZNYCH WISTOM "/>
          <p:cNvSpPr txBox="1"/>
          <p:nvPr/>
        </p:nvSpPr>
        <p:spPr>
          <a:xfrm>
            <a:off x="1590137" y="4041475"/>
            <a:ext cx="247653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BUDOWA DROGI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 PEŁNYM UZBROJENIEM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NA TERENIE BYŁYCH ZAKŁADÓW WŁÓKIEN CHEMICZNYCH WISTOM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3.228.707,00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939" y="4438689"/>
            <a:ext cx="1284488" cy="1017896"/>
          </a:xfrm>
          <a:prstGeom prst="rect">
            <a:avLst/>
          </a:prstGeom>
        </p:spPr>
      </p:pic>
      <p:sp>
        <p:nvSpPr>
          <p:cNvPr id="15" name="pole tekstowe 14" descr="800.000,00 ZŁ &#10;" title="ROZBUDOWA ULICY BOREK WRAZ Z PRZEBUDOWĄ ULICY KRZYWEJ- KONTYNUACJA ZADANIA  "/>
          <p:cNvSpPr txBox="1"/>
          <p:nvPr/>
        </p:nvSpPr>
        <p:spPr>
          <a:xfrm>
            <a:off x="5628481" y="4549366"/>
            <a:ext cx="2476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ROZBUDOWA ULICY BOREK WRAZ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Z PRZEBUDOWĄ ULICY KRZYWEJ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- KONTYNUACJA ZADANIA  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800.000,00 ZŁ 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pole tekstowe 16" descr="Granatowo-pomarańczowy napis" title="ZADANIA INWESTYCYJNE W TYM M.IN."/>
          <p:cNvSpPr txBox="1"/>
          <p:nvPr/>
        </p:nvSpPr>
        <p:spPr>
          <a:xfrm>
            <a:off x="299259" y="1111098"/>
            <a:ext cx="7157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ZADANIA </a:t>
            </a:r>
            <a:r>
              <a:rPr lang="pl-PL" sz="2400" b="1" dirty="0">
                <a:solidFill>
                  <a:schemeClr val="accent2"/>
                </a:solidFill>
              </a:rPr>
              <a:t>INWESTYCYJNE</a:t>
            </a:r>
          </a:p>
          <a:p>
            <a:r>
              <a:rPr lang="pl-PL" sz="2000" b="1" dirty="0">
                <a:solidFill>
                  <a:schemeClr val="accent2"/>
                </a:solidFill>
              </a:rPr>
              <a:t>W TYM M.IN.</a:t>
            </a:r>
          </a:p>
        </p:txBody>
      </p:sp>
    </p:spTree>
    <p:extLst>
      <p:ext uri="{BB962C8B-B14F-4D97-AF65-F5344CB8AC3E}">
        <p14:creationId xmlns:p14="http://schemas.microsoft.com/office/powerpoint/2010/main" val="198111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Z lewej strony szare tło, z prawej zdjęcie rąk" title="Infotmacje o planowanynych inwestycjach w ramach TBO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2127330"/>
            <a:ext cx="1284488" cy="1017896"/>
          </a:xfrm>
          <a:prstGeom prst="rect">
            <a:avLst/>
          </a:prstGeom>
        </p:spPr>
      </p:pic>
      <p:sp>
        <p:nvSpPr>
          <p:cNvPr id="9" name="pole tekstowe 8" descr="145.840,00 ZŁ&#10;" title="PLAC ZABAW PRZY PRZEDSZKOLU NR 20 UL. SIKORSKIEGO 6A "/>
          <p:cNvSpPr txBox="1"/>
          <p:nvPr/>
        </p:nvSpPr>
        <p:spPr>
          <a:xfrm>
            <a:off x="1590138" y="2238007"/>
            <a:ext cx="2476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PLAC ZABAW PRZY PRZEDSZKOLU NR 20 UL. SIKORSKIEGO 6A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145.840,00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487" y="2093895"/>
            <a:ext cx="1284488" cy="1017896"/>
          </a:xfrm>
          <a:prstGeom prst="rect">
            <a:avLst/>
          </a:prstGeom>
        </p:spPr>
      </p:pic>
      <p:sp>
        <p:nvSpPr>
          <p:cNvPr id="11" name="pole tekstowe 10" descr="913.100,00 ZŁ&#10;" title="CENTRUM SPORTOWO- REKREACYJNE AKTYWNA DWUNASTKA I  ETAP "/>
          <p:cNvSpPr txBox="1"/>
          <p:nvPr/>
        </p:nvSpPr>
        <p:spPr>
          <a:xfrm>
            <a:off x="5005028" y="2204572"/>
            <a:ext cx="262167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CENTRUM SPORTOWO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- REKREACYJNE AKTYWNA DWUNASTKA I  ETAP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913.100,00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96" y="4099087"/>
            <a:ext cx="1284488" cy="1017896"/>
          </a:xfrm>
          <a:prstGeom prst="rect">
            <a:avLst/>
          </a:prstGeom>
        </p:spPr>
      </p:pic>
      <p:sp>
        <p:nvSpPr>
          <p:cNvPr id="13" name="pole tekstowe 12" descr="1.015.000,00 ZŁ&#10;" title="PARK NIEBROWSKI - BOISKO WIELOFUNKCYJNE "/>
          <p:cNvSpPr txBox="1"/>
          <p:nvPr/>
        </p:nvSpPr>
        <p:spPr>
          <a:xfrm>
            <a:off x="1590138" y="4209764"/>
            <a:ext cx="2476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PARK NIEBROWSKI 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- BOISKO WIELOFUNKCYJNE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1.015.000,00 ZŁ</a:t>
            </a:r>
            <a:endParaRPr lang="pl-PL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6487" y="4110789"/>
            <a:ext cx="1284488" cy="1017896"/>
          </a:xfrm>
          <a:prstGeom prst="rect">
            <a:avLst/>
          </a:prstGeom>
        </p:spPr>
      </p:pic>
      <p:sp>
        <p:nvSpPr>
          <p:cNvPr id="15" name="pole tekstowe 14" descr="141.060,00 ZŁ&#10;" title="TRASA SPORTOWO - REKREACYJNA DROGA PRZEZ BORKOWIZNĘ DO SIEDLISK PRZYRODNICZYCH "/>
          <p:cNvSpPr txBox="1"/>
          <p:nvPr/>
        </p:nvSpPr>
        <p:spPr>
          <a:xfrm>
            <a:off x="5005029" y="4221466"/>
            <a:ext cx="30084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TRASA SPORTOWO</a:t>
            </a:r>
            <a:br>
              <a:rPr lang="pl-PL" sz="2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- REKREACYJNA DROGA PRZEZ BORKOWIZNĘ DO SIEDLISK PRZYRODNICZYCH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141.060,00 ZŁ</a:t>
            </a:r>
            <a:endParaRPr lang="pl-PL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pole tekstowe 15" descr="Granatowo-pomarańczowy napis" title="PLANOWANE PROJEKTY W RAMACH TOMASZOWSKIEGO BUDŻETU OBYWATELSKIEGO"/>
          <p:cNvSpPr txBox="1"/>
          <p:nvPr/>
        </p:nvSpPr>
        <p:spPr>
          <a:xfrm>
            <a:off x="299259" y="1111098"/>
            <a:ext cx="7157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PLANOWANE PROJEKTY W RAMACH </a:t>
            </a:r>
            <a:r>
              <a:rPr lang="pl-PL" sz="2400" b="1" dirty="0">
                <a:solidFill>
                  <a:schemeClr val="accent2"/>
                </a:solidFill>
              </a:rPr>
              <a:t>TOMASZOWSKIEGO BUDŻETU OBYWATELSKIEGO</a:t>
            </a: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85" y="5447324"/>
            <a:ext cx="789749" cy="101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4" name="Symbol zastępczy zawartości 3" descr="Ostatatni slajd: granatowe tło ze zdjęciem urzędu z lotuu ptaka, na dole herb i logo Tomaszowa " title="Dziękuję za uwagę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4038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Z lewej strony szare tło, z praej zdjęcie laptopa, na którym wyświetlane są diagramy" title="Podział dochodów majątkowych miasta - grafika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 descr="PODZIAŁ DOCHODÓW MAJĄTKOWYCH MIASTA&#10;" title="Tytul slajdu: granatowo-pomaraańczowy napis"/>
          <p:cNvSpPr txBox="1"/>
          <p:nvPr/>
        </p:nvSpPr>
        <p:spPr>
          <a:xfrm>
            <a:off x="299258" y="1111098"/>
            <a:ext cx="11454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PODZIAŁ DOCHODÓW </a:t>
            </a:r>
            <a:r>
              <a:rPr lang="pl-PL" sz="2400" b="1" dirty="0">
                <a:solidFill>
                  <a:schemeClr val="accent2"/>
                </a:solidFill>
              </a:rPr>
              <a:t>MAJĄTKOWYCH MIASTA</a:t>
            </a: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63" y="2313506"/>
            <a:ext cx="1284488" cy="1017896"/>
          </a:xfrm>
          <a:prstGeom prst="rect">
            <a:avLst/>
          </a:prstGeom>
        </p:spPr>
      </p:pic>
      <p:sp>
        <p:nvSpPr>
          <p:cNvPr id="8" name="pole tekstowe 7" descr="DOCHODY ZE SPRZEDAŻY MAJĄTKU ORAZ PRZEKSZTAŁCENIA PRAWA UŻYTKOWANIA  WIECZYSTEGO W PRAWO WŁASNOŚCI 4.954.000,00 ZŁ&#10;" title="Informacje o dochodach majątkowych"/>
          <p:cNvSpPr txBox="1"/>
          <p:nvPr/>
        </p:nvSpPr>
        <p:spPr>
          <a:xfrm>
            <a:off x="1961805" y="2424183"/>
            <a:ext cx="4522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DOCHODY ZE SPRZEDAŻY MAJĄTKU ORAZ PRZEKSZTAŁCENIA PRAWA UŻYTKOWANIA  WIECZYSTEGO W PRAWO WŁASNOŚCI 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4.954.000,00 ZŁ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45" y="4344580"/>
            <a:ext cx="1284488" cy="1017896"/>
          </a:xfrm>
          <a:prstGeom prst="rect">
            <a:avLst/>
          </a:prstGeom>
        </p:spPr>
      </p:pic>
      <p:sp>
        <p:nvSpPr>
          <p:cNvPr id="12" name="pole tekstowe 11" descr="DOTACJE ORAZ ŚRODKI &#10;PRZEZNACZONE NA INWESTYCJE&#10;3.329.160,09 ZŁ&#10;" title="Informacje o dochodach majątkowych"/>
          <p:cNvSpPr txBox="1"/>
          <p:nvPr/>
        </p:nvSpPr>
        <p:spPr>
          <a:xfrm>
            <a:off x="1972887" y="4455257"/>
            <a:ext cx="45110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DOTACJE ORAZ ŚRODKI </a:t>
            </a:r>
          </a:p>
          <a:p>
            <a:r>
              <a:rPr lang="pl-PL" sz="2000" dirty="0">
                <a:solidFill>
                  <a:schemeClr val="bg2">
                    <a:lumMod val="10000"/>
                  </a:schemeClr>
                </a:solidFill>
              </a:rPr>
              <a:t>PRZEZNACZONE NA INWESTYCJE</a:t>
            </a:r>
          </a:p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3.329.160,09 ZŁ</a:t>
            </a:r>
          </a:p>
          <a:p>
            <a:endParaRPr lang="pl-PL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nformacje o wydatkach" title="Grafika granatowo- zółt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78"/>
            <a:ext cx="12191998" cy="6858000"/>
          </a:xfrm>
        </p:spPr>
      </p:pic>
      <p:sp>
        <p:nvSpPr>
          <p:cNvPr id="5" name="pole tekstowe 4" descr="WYDATKI&#10; 307.408.452,42 ZŁ&#10;" title="Informacje o wydatkach"/>
          <p:cNvSpPr txBox="1"/>
          <p:nvPr/>
        </p:nvSpPr>
        <p:spPr>
          <a:xfrm>
            <a:off x="4064925" y="3466407"/>
            <a:ext cx="40981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>
                <a:solidFill>
                  <a:schemeClr val="bg1"/>
                </a:solidFill>
                <a:latin typeface="+mj-lt"/>
              </a:rPr>
              <a:t>WYDATKI</a:t>
            </a:r>
          </a:p>
          <a:p>
            <a:pPr algn="ctr"/>
            <a:r>
              <a:rPr lang="pl-PL" sz="4000" b="1" dirty="0">
                <a:solidFill>
                  <a:schemeClr val="bg1"/>
                </a:solidFill>
              </a:rPr>
              <a:t> </a:t>
            </a:r>
            <a:r>
              <a:rPr lang="pl-PL" sz="3600" b="1" dirty="0">
                <a:solidFill>
                  <a:schemeClr val="bg1"/>
                </a:solidFill>
              </a:rPr>
              <a:t>307.408.452,42 ZŁ</a:t>
            </a:r>
          </a:p>
        </p:txBody>
      </p:sp>
      <p:sp>
        <p:nvSpPr>
          <p:cNvPr id="6" name="pole tekstowe 5" descr="BIEŻĄCA &#10;REALIZACJA &#10;ZADAŃ &#10;285.752.609,40 Zł&#10;" title="Informacje o wydatkach"/>
          <p:cNvSpPr txBox="1"/>
          <p:nvPr/>
        </p:nvSpPr>
        <p:spPr>
          <a:xfrm>
            <a:off x="0" y="3466407"/>
            <a:ext cx="409817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+mj-lt"/>
              </a:rPr>
              <a:t>BIEŻĄCA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+mj-lt"/>
              </a:rPr>
              <a:t>REALIZACJA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+mj-lt"/>
              </a:rPr>
              <a:t>ZADAŃ 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285.752.609,40 Zł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pole tekstowe 6" descr="WYDATKI&#10;MAJĄTKOWE &#10;MIASTA&#10;21.655.843,02 ZŁ&#10;" title="Informacje o wydatkach"/>
          <p:cNvSpPr txBox="1"/>
          <p:nvPr/>
        </p:nvSpPr>
        <p:spPr>
          <a:xfrm>
            <a:off x="8059187" y="3466406"/>
            <a:ext cx="40981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+mj-lt"/>
              </a:rPr>
              <a:t>WYDATKI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+mj-lt"/>
              </a:rPr>
              <a:t>MAJĄTKOWE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+mj-lt"/>
              </a:rPr>
              <a:t>MIASTA</a:t>
            </a:r>
          </a:p>
          <a:p>
            <a:pPr algn="ctr"/>
            <a:r>
              <a:rPr lang="pl-PL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21.655.843,02 ZŁ</a:t>
            </a:r>
            <a:endParaRPr lang="pl-PL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40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 descr="Informacje o wydatkach na oświatę" title="Grafika granatowo-żółt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1"/>
            <a:ext cx="12192001" cy="6858001"/>
          </a:xfrm>
        </p:spPr>
      </p:pic>
      <p:sp>
        <p:nvSpPr>
          <p:cNvPr id="5" name="pole tekstowe 4" descr="89.898.296,42 ZŁ  &#10;(CO STANOWI 31,46% WYDATKÓW BIEŻĄCYCH)&#10;" title="OŚWIATA I WYCHOWANIE, ŚWIETLICE ORAZ WCZESNE WSPOMAGANIE ROZWOJU DZIECKA"/>
          <p:cNvSpPr txBox="1"/>
          <p:nvPr/>
        </p:nvSpPr>
        <p:spPr>
          <a:xfrm>
            <a:off x="4046913" y="2444114"/>
            <a:ext cx="40981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OŚWIATA I WYCHOWANIE, ŚWIETLICE ORAZ WCZESNE WSPOMAGANIE ROZWOJU DZIECKA</a:t>
            </a:r>
            <a:endParaRPr lang="pl-PL" sz="4400" b="1" dirty="0">
              <a:solidFill>
                <a:schemeClr val="bg1"/>
              </a:solidFill>
            </a:endParaRPr>
          </a:p>
          <a:p>
            <a:pPr algn="ctr"/>
            <a:r>
              <a:rPr lang="pl-PL" sz="4400" b="1" dirty="0">
                <a:solidFill>
                  <a:schemeClr val="bg1"/>
                </a:solidFill>
              </a:rPr>
              <a:t>89.898.296,42 ZŁ  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(CO STANOWI 31,46% WYDATKÓW BIEŻĄCYCH)</a:t>
            </a:r>
          </a:p>
        </p:txBody>
      </p:sp>
    </p:spTree>
    <p:extLst>
      <p:ext uri="{BB962C8B-B14F-4D97-AF65-F5344CB8AC3E}">
        <p14:creationId xmlns:p14="http://schemas.microsoft.com/office/powerpoint/2010/main" val="38312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 lewej strony szare tło, z prawej zdjęcie sali szkolnej dla najmłodszych " title="Informacje o oświacie 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5" name="pole tekstowe 4" descr="SUBWENCJA OŚWIATOWA - 45.113.660,00 ZŁ&#10;DOTACJA DLA PRZEDSZKOLI Z BUDŻETU PAŃSTWA, REFUNDACJA  KOSZTÓW WYCHOWANIA PRZEDSZKOLNEGO ZA DZIECI Z OŚCIENNYCH GMIN - 3.682.171,00 ZŁ&#10;DOCHODY PLACÓWEK OŚWIATOWYCH (W TYM WYŻYWIENIE) &#10;- 5.515.122,00 ZŁ&#10;DOTACJA Z WFOŚIGW - 45.000,00 ZŁ&#10;POWYŻSZE DOCHODY POKRYWAJĄ 62,01% WYDATKÓW NA OŚWIATĘ.&#10;KWOTA 35.542.343,42 ZŁ ZOSTANIE POKRYTA Z DOCHODÓW WŁASNYCH MIASTA. &#10;" title="OŚWIATA I WYCHOWANIE, ŚWIETLICE ORAZ WCZESNE WSPOMAGANIE ROZWOJU DZIECKA ORAZ OBSŁUGA FINANSOWA JEDNOSTEK"/>
          <p:cNvSpPr txBox="1"/>
          <p:nvPr/>
        </p:nvSpPr>
        <p:spPr>
          <a:xfrm>
            <a:off x="299258" y="1111098"/>
            <a:ext cx="7922029" cy="5695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OŚWIATA I WYCHOWANIE, </a:t>
            </a:r>
            <a:r>
              <a:rPr lang="pl-PL" sz="2400" b="1" dirty="0">
                <a:solidFill>
                  <a:schemeClr val="accent2"/>
                </a:solidFill>
              </a:rPr>
              <a:t>ŚWIETLICE ORAZ WCZESNE WSPOMAGANIE ROZWOJU DZIECKA </a:t>
            </a:r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ORAZ OBSŁUGA FINANSOWA JEDNOSTEK</a:t>
            </a:r>
          </a:p>
          <a:p>
            <a:endParaRPr lang="pl-PL" sz="2400" b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SUBWENCJA OŚWIATOWA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45.113.660,00 ZŁ</a:t>
            </a:r>
          </a:p>
          <a:p>
            <a:pPr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DOTACJA DLA PRZEDSZKOLI 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BUDŻETU PAŃSTWA, </a:t>
            </a: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REFUNDACJA  KOSZTÓW WYCHOWANIA PRZEDSZKOLNEGO ZA DZIECI Z OŚCIENNYCH GMIN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3.682.171,00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DOCHODY PLACÓWEK OŚWIATOWYCH (W TYM WYŻYWIENIE) </a:t>
            </a:r>
            <a:b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5.515.122,00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DOTACJA Z WFOŚIGW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45.000,00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POWYŻSZE</a:t>
            </a: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DOCHODY POKRYWAJĄ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62,01% </a:t>
            </a: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WYDATKÓW NA OŚWIATĘ.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3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KWOTA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35.542.343,42 ZŁ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ZOSTANIE POKRYTA Z DOCHODÓW WŁASNYCH MIASTA.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1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 lewej strrony szare tło, z prawej zdjęcie klasy (ławki i szfeczki) " title="Dalsze informacje o oświacie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pole tekstowe 4" descr="SZKOŁY PODSTAWOWE - 40.449.990,00 ZŁ  &#10;PLACÓWKI NIEPUBLICZNE I 2 PLACÓWKI PUBLICZNE - 13.000.000,00 ZŁ&#10;ODDZIAŁY PRZEDSZKOLNE W SZKOŁACH PODSTAWOWYCH &#10;- 1.762.556,90 ZŁ&#10;PRZEDSZKOLA ORAZ INNE FORMY WYCHOWANIA PRZEDSZKOLNEGO &#10;- 18.085.492,00 ZŁ&#10;WCZESNE WSPOMAGANIE ROZWOJU DZIECKA 79.349,00 ZŁ&#10;ORGANIZACJA SPECJALNYCH METOD NAUKI W PLACÓWKACH PUBLICZNYCH - 3.456.526,60 ZŁ&#10;" title="OŚWIATA I WYCHOWANIE, ŚWIETLICE ORAZ WCZESNE WSPOMAGANIE ROZWOJU DZIECKA "/>
          <p:cNvSpPr txBox="1"/>
          <p:nvPr/>
        </p:nvSpPr>
        <p:spPr>
          <a:xfrm>
            <a:off x="299258" y="1084465"/>
            <a:ext cx="792202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OŚWIATA I WYCHOWANIE, </a:t>
            </a:r>
            <a:r>
              <a:rPr lang="pl-PL" sz="2400" b="1" dirty="0">
                <a:solidFill>
                  <a:schemeClr val="accent2"/>
                </a:solidFill>
              </a:rPr>
              <a:t>ŚWIETLICE ORAZ WCZESNE WSPOMAGANIE ROZWOJU DZIECKA </a:t>
            </a:r>
          </a:p>
          <a:p>
            <a:endParaRPr lang="pl-PL" sz="2400" b="1" dirty="0">
              <a:solidFill>
                <a:schemeClr val="accent2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SZKOŁY PODSTAWOWE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40.449.990,00 ZŁ  </a:t>
            </a:r>
            <a:endParaRPr lang="pl-PL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PLACÓWKI NIEPUBLICZNE I 2 PLACÓWKI PUBLICZNE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13.000.000,00 ZŁ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ODDZIAŁY PRZEDSZKOLNE W SZKOŁACH PODSTAWOWYCH </a:t>
            </a:r>
            <a:b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1.762.556,90 ZŁ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PRZEDSZKOLA ORAZ INNE FORMY WYCHOWANIA PRZEDSZKOLNEGO </a:t>
            </a:r>
            <a:b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- 18.085.492,00 ZŁ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WCZESNE WSPOMAGANIE ROZWOJU DZIECKA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79.349,00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ORGANIZACJA SPECJALNYCH METOD NAUKI W PLACÓWKACH PUBLICZNYCH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.456.526,60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2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omarańczowo-granatowe napisy. Informajcje dot. OŚWIATA I WYCHOWANIE, ŚWIETLICE ORAZ WCZESNE WSPOMAGANIE ROZWOJU DZIECKA &#10;" title="Grafika z lewej stony szara, z prawej zdjęcie basenu - informaja o oświacie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 descr="STOŁÓWKI SZKOLNE I PRZEDSZKOLNE - 4.692.380,30 ZŁ&#10;PŁYWALNIE SZKOLNE - 2.357.784,60 ZŁ&#10;ŚWIETLICE SZKOLNE - 2.323.628,60 ZŁ&#10;DOKSZTAŁCANIE, DOSKONALENIE NAUCZYCIELI - 300.000,00 ZŁ&#10;" title="Grafika z lewej stony szara, z prawej zdjęcie basenu - informaja o oświacie"/>
          <p:cNvSpPr txBox="1"/>
          <p:nvPr/>
        </p:nvSpPr>
        <p:spPr>
          <a:xfrm>
            <a:off x="299258" y="1084465"/>
            <a:ext cx="7922029" cy="4715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accent1">
                    <a:lumMod val="50000"/>
                  </a:schemeClr>
                </a:solidFill>
              </a:rPr>
              <a:t>OŚWIATA I WYCHOWANIE, </a:t>
            </a:r>
            <a:r>
              <a:rPr lang="pl-PL" sz="2400" b="1" dirty="0">
                <a:solidFill>
                  <a:schemeClr val="accent2"/>
                </a:solidFill>
              </a:rPr>
              <a:t>ŚWIETLICE ORAZ WCZESNE WSPOMAGANIE ROZWOJU DZIECKA </a:t>
            </a:r>
          </a:p>
          <a:p>
            <a:endParaRPr lang="pl-PL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03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STOŁÓWKI SZKOLNE I PRZEDSZKOLNE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4.692.380,30 ZŁ</a:t>
            </a:r>
          </a:p>
          <a:p>
            <a:pPr>
              <a:lnSpc>
                <a:spcPct val="103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PŁYWALNIE SZKOLNE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2.357.784,60 ZŁ</a:t>
            </a:r>
          </a:p>
          <a:p>
            <a:pPr>
              <a:lnSpc>
                <a:spcPct val="103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ŚWIETLICE SZKOLNE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2.323.628,60 ZŁ</a:t>
            </a:r>
          </a:p>
          <a:p>
            <a:pPr>
              <a:lnSpc>
                <a:spcPct val="103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DOKSZTAŁCANIE, DOSKONALENIE NAUCZYCIELI - </a:t>
            </a:r>
            <a:r>
              <a:rPr lang="pl-PL" sz="20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300.000,00 ZŁ</a:t>
            </a:r>
            <a:endParaRPr lang="pl-PL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pl-PL" sz="2400" b="1" dirty="0">
              <a:solidFill>
                <a:schemeClr val="accent2"/>
              </a:solidFill>
            </a:endParaRPr>
          </a:p>
          <a:p>
            <a:endParaRPr lang="pl-P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4852</TotalTime>
  <Words>721</Words>
  <Application>Microsoft Office PowerPoint</Application>
  <PresentationFormat>Panoramiczny</PresentationFormat>
  <Paragraphs>187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Daniel Wolski</dc:creator>
  <cp:lastModifiedBy>Joanna Budny</cp:lastModifiedBy>
  <cp:revision>133</cp:revision>
  <cp:lastPrinted>2020-12-14T09:49:58Z</cp:lastPrinted>
  <dcterms:created xsi:type="dcterms:W3CDTF">2020-11-27T20:26:18Z</dcterms:created>
  <dcterms:modified xsi:type="dcterms:W3CDTF">2020-12-21T07:10:40Z</dcterms:modified>
</cp:coreProperties>
</file>